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60" r:id="rId1"/>
  </p:sldMasterIdLst>
  <p:notesMasterIdLst>
    <p:notesMasterId r:id="rId6"/>
  </p:notesMasterIdLst>
  <p:sldIdLst>
    <p:sldId id="256" r:id="rId2"/>
    <p:sldId id="262" r:id="rId3"/>
    <p:sldId id="264" r:id="rId4"/>
    <p:sldId id="263" r:id="rId5"/>
  </p:sldIdLst>
  <p:sldSz cx="6858000" cy="9144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modifyVerifier cryptProviderType="rsaFull" cryptAlgorithmClass="hash" cryptAlgorithmType="typeAny" cryptAlgorithmSid="4" spinCount="100000" saltData="Ji0528DvTpVMUVG4cI8fnA==" hashData="nmFXB6/4Isnp//pRZME6fi4vink="/>
  <p:extLst>
    <p:ext uri="{EFAFB233-063F-42B5-8137-9DF3F51BA10A}">
      <p15:sldGuideLst xmlns:p15="http://schemas.microsoft.com/office/powerpoint/2012/main" xmlns="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249" autoAdjust="0"/>
  </p:normalViewPr>
  <p:slideViewPr>
    <p:cSldViewPr>
      <p:cViewPr>
        <p:scale>
          <a:sx n="112" d="100"/>
          <a:sy n="112" d="100"/>
        </p:scale>
        <p:origin x="-954" y="3366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PH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F73E7AE-15C8-4520-9A5D-7F98F81BFA71}" type="datetimeFigureOut">
              <a:rPr lang="en-US" smtClean="0"/>
              <a:pPr/>
              <a:t>4/13/2016</a:t>
            </a:fld>
            <a:endParaRPr lang="en-PH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143125" y="685800"/>
            <a:ext cx="257175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PH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P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P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64C63E9-C0FD-4D5C-B9CC-E2A6C5A3B791}" type="slidenum">
              <a:rPr lang="en-PH" smtClean="0"/>
              <a:pPr/>
              <a:t>‹#›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6473027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PH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64C63E9-C0FD-4D5C-B9CC-E2A6C5A3B791}" type="slidenum">
              <a:rPr lang="en-PH" smtClean="0"/>
              <a:pPr/>
              <a:t>2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193637009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PH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64C63E9-C0FD-4D5C-B9CC-E2A6C5A3B791}" type="slidenum">
              <a:rPr lang="en-PH" smtClean="0"/>
              <a:pPr/>
              <a:t>3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208030833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385762" y="7133207"/>
            <a:ext cx="6472238" cy="3175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Title 28"/>
          <p:cNvSpPr>
            <a:spLocks noGrp="1"/>
          </p:cNvSpPr>
          <p:nvPr>
            <p:ph type="ctrTitle"/>
          </p:nvPr>
        </p:nvSpPr>
        <p:spPr>
          <a:xfrm>
            <a:off x="285750" y="6471220"/>
            <a:ext cx="6343650" cy="1629833"/>
          </a:xfrm>
        </p:spPr>
        <p:txBody>
          <a:bodyPr anchor="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285750" y="5181600"/>
            <a:ext cx="6343650" cy="12192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16" name="Date Placeholder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93E7B5-E45F-4AEF-94E1-82BEEE433D20}" type="datetimeFigureOut">
              <a:rPr lang="en-US" smtClean="0"/>
              <a:pPr/>
              <a:t>4/13/2016</a:t>
            </a:fld>
            <a:endParaRPr lang="en-PH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2"/>
          </p:nvPr>
        </p:nvSpPr>
        <p:spPr>
          <a:xfrm>
            <a:off x="6172200" y="8631936"/>
            <a:ext cx="569214" cy="329184"/>
          </a:xfrm>
        </p:spPr>
        <p:txBody>
          <a:bodyPr/>
          <a:lstStyle/>
          <a:p>
            <a:fld id="{69AA86DA-DA1C-433B-A4E1-63FF7BEB9DC0}" type="slidenum">
              <a:rPr lang="en-PH" smtClean="0"/>
              <a:pPr/>
              <a:t>‹#›</a:t>
            </a:fld>
            <a:endParaRPr lang="en-PH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7" name="Content Placeholder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5" name="Date Placeholder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93E7B5-E45F-4AEF-94E1-82BEEE433D20}" type="datetimeFigureOut">
              <a:rPr lang="en-US" smtClean="0"/>
              <a:pPr/>
              <a:t>4/13/2016</a:t>
            </a:fld>
            <a:endParaRPr lang="en-PH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>
          <a:xfrm>
            <a:off x="2686050" y="101605"/>
            <a:ext cx="2171700" cy="385233"/>
          </a:xfrm>
        </p:spPr>
        <p:txBody>
          <a:bodyPr/>
          <a:lstStyle/>
          <a:p>
            <a:endParaRPr lang="en-PH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2"/>
          </p:nvPr>
        </p:nvSpPr>
        <p:spPr>
          <a:xfrm>
            <a:off x="6172200" y="8631936"/>
            <a:ext cx="569214" cy="329184"/>
          </a:xfrm>
        </p:spPr>
        <p:txBody>
          <a:bodyPr/>
          <a:lstStyle/>
          <a:p>
            <a:fld id="{69AA86DA-DA1C-433B-A4E1-63FF7BEB9DC0}" type="slidenum">
              <a:rPr lang="en-PH" smtClean="0"/>
              <a:pPr/>
              <a:t>‹#›</a:t>
            </a:fld>
            <a:endParaRPr lang="en-PH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385762" y="4593207"/>
            <a:ext cx="6472238" cy="3175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>
          <a:xfrm>
            <a:off x="285750" y="2235200"/>
            <a:ext cx="6343650" cy="16256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9" name="Date Placeholder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93E7B5-E45F-4AEF-94E1-82BEEE433D20}" type="datetimeFigureOut">
              <a:rPr lang="en-US" smtClean="0"/>
              <a:pPr/>
              <a:t>4/13/2016</a:t>
            </a:fld>
            <a:endParaRPr lang="en-PH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AA86DA-DA1C-433B-A4E1-63FF7BEB9DC0}" type="slidenum">
              <a:rPr lang="en-PH" smtClean="0"/>
              <a:pPr/>
              <a:t>‹#›</a:t>
            </a:fld>
            <a:endParaRPr lang="en-PH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35356" y="3929451"/>
            <a:ext cx="6515100" cy="1579767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le 19"/>
          <p:cNvSpPr>
            <a:spLocks noGrp="1"/>
          </p:cNvSpPr>
          <p:nvPr>
            <p:ph type="title"/>
          </p:nvPr>
        </p:nvSpPr>
        <p:spPr>
          <a:xfrm>
            <a:off x="226314" y="609600"/>
            <a:ext cx="6515100" cy="1121664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4" name="Content Placeholder 13"/>
          <p:cNvSpPr>
            <a:spLocks noGrp="1"/>
          </p:cNvSpPr>
          <p:nvPr>
            <p:ph sz="half" idx="1"/>
          </p:nvPr>
        </p:nvSpPr>
        <p:spPr>
          <a:xfrm>
            <a:off x="228600" y="2133600"/>
            <a:ext cx="3143250" cy="6299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half" idx="2"/>
          </p:nvPr>
        </p:nvSpPr>
        <p:spPr>
          <a:xfrm>
            <a:off x="3486150" y="2133600"/>
            <a:ext cx="3257550" cy="6299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1" name="Date Placeholder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93E7B5-E45F-4AEF-94E1-82BEEE433D20}" type="datetimeFigureOut">
              <a:rPr lang="en-US" smtClean="0"/>
              <a:pPr/>
              <a:t>4/13/2016</a:t>
            </a:fld>
            <a:endParaRPr lang="en-PH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31" name="Slide Number Placeholder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AA86DA-DA1C-433B-A4E1-63FF7BEB9DC0}" type="slidenum">
              <a:rPr lang="en-PH" smtClean="0"/>
              <a:pPr/>
              <a:t>‹#›</a:t>
            </a:fld>
            <a:endParaRPr lang="en-PH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itle 28"/>
          <p:cNvSpPr>
            <a:spLocks noGrp="1"/>
          </p:cNvSpPr>
          <p:nvPr>
            <p:ph type="title"/>
          </p:nvPr>
        </p:nvSpPr>
        <p:spPr>
          <a:xfrm>
            <a:off x="228600" y="7213601"/>
            <a:ext cx="6457950" cy="1176867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211085" y="889000"/>
            <a:ext cx="3217917" cy="853016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25" name="Text Placeholder 24"/>
          <p:cNvSpPr>
            <a:spLocks noGrp="1"/>
          </p:cNvSpPr>
          <p:nvPr>
            <p:ph type="body" sz="half" idx="3"/>
          </p:nvPr>
        </p:nvSpPr>
        <p:spPr>
          <a:xfrm>
            <a:off x="3483772" y="889000"/>
            <a:ext cx="3219181" cy="853016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211085" y="1754719"/>
            <a:ext cx="3217917" cy="52556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8" name="Content Placeholder 27"/>
          <p:cNvSpPr>
            <a:spLocks noGrp="1"/>
          </p:cNvSpPr>
          <p:nvPr>
            <p:ph sz="quarter" idx="4"/>
          </p:nvPr>
        </p:nvSpPr>
        <p:spPr>
          <a:xfrm>
            <a:off x="3486548" y="1754719"/>
            <a:ext cx="3216402" cy="52556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93E7B5-E45F-4AEF-94E1-82BEEE433D20}" type="datetimeFigureOut">
              <a:rPr lang="en-US" smtClean="0"/>
              <a:pPr/>
              <a:t>4/13/2016</a:t>
            </a:fld>
            <a:endParaRPr lang="en-P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172200" y="8636000"/>
            <a:ext cx="571500" cy="329184"/>
          </a:xfrm>
        </p:spPr>
        <p:txBody>
          <a:bodyPr/>
          <a:lstStyle/>
          <a:p>
            <a:fld id="{69AA86DA-DA1C-433B-A4E1-63FF7BEB9DC0}" type="slidenum">
              <a:rPr lang="en-PH" smtClean="0"/>
              <a:pPr/>
              <a:t>‹#›</a:t>
            </a:fld>
            <a:endParaRPr lang="en-PH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385762" y="8026405"/>
            <a:ext cx="6472238" cy="3175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29"/>
          <p:cNvSpPr>
            <a:spLocks noGrp="1"/>
          </p:cNvSpPr>
          <p:nvPr>
            <p:ph type="title"/>
          </p:nvPr>
        </p:nvSpPr>
        <p:spPr>
          <a:xfrm>
            <a:off x="226314" y="609600"/>
            <a:ext cx="6515100" cy="1121664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93E7B5-E45F-4AEF-94E1-82BEEE433D20}" type="datetimeFigureOut">
              <a:rPr lang="en-US" smtClean="0"/>
              <a:pPr/>
              <a:t>4/13/2016</a:t>
            </a:fld>
            <a:endParaRPr lang="en-PH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AA86DA-DA1C-433B-A4E1-63FF7BEB9DC0}" type="slidenum">
              <a:rPr lang="en-PH" smtClean="0"/>
              <a:pPr/>
              <a:t>‹#›</a:t>
            </a:fld>
            <a:endParaRPr lang="en-PH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93E7B5-E45F-4AEF-94E1-82BEEE433D20}" type="datetimeFigureOut">
              <a:rPr lang="en-US" smtClean="0"/>
              <a:pPr/>
              <a:t>4/13/2016</a:t>
            </a:fld>
            <a:endParaRPr lang="en-PH"/>
          </a:p>
        </p:txBody>
      </p:sp>
      <p:sp>
        <p:nvSpPr>
          <p:cNvPr id="24" name="Footer Placeholder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AA86DA-DA1C-433B-A4E1-63FF7BEB9DC0}" type="slidenum">
              <a:rPr lang="en-PH" smtClean="0"/>
              <a:pPr/>
              <a:t>‹#›</a:t>
            </a:fld>
            <a:endParaRPr lang="en-PH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385762" y="7798827"/>
            <a:ext cx="6472238" cy="3175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>
          <a:xfrm>
            <a:off x="342900" y="7315201"/>
            <a:ext cx="6343650" cy="694267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6" name="Text Placeholder 25"/>
          <p:cNvSpPr>
            <a:spLocks noGrp="1"/>
          </p:cNvSpPr>
          <p:nvPr>
            <p:ph type="body" idx="2"/>
          </p:nvPr>
        </p:nvSpPr>
        <p:spPr>
          <a:xfrm>
            <a:off x="342903" y="812800"/>
            <a:ext cx="2256235" cy="64008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4" name="Content Placeholder 13"/>
          <p:cNvSpPr>
            <a:spLocks noGrp="1"/>
          </p:cNvSpPr>
          <p:nvPr>
            <p:ph sz="half" idx="1"/>
          </p:nvPr>
        </p:nvSpPr>
        <p:spPr>
          <a:xfrm>
            <a:off x="2681290" y="812800"/>
            <a:ext cx="4005263" cy="64008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5" name="Date Placeholder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93E7B5-E45F-4AEF-94E1-82BEEE433D20}" type="datetimeFigureOut">
              <a:rPr lang="en-US" smtClean="0"/>
              <a:pPr/>
              <a:t>4/13/2016</a:t>
            </a:fld>
            <a:endParaRPr lang="en-PH"/>
          </a:p>
        </p:txBody>
      </p:sp>
      <p:sp>
        <p:nvSpPr>
          <p:cNvPr id="29" name="Footer Placeholder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AA86DA-DA1C-433B-A4E1-63FF7BEB9DC0}" type="slidenum">
              <a:rPr lang="en-PH" smtClean="0"/>
              <a:pPr/>
              <a:t>‹#›</a:t>
            </a:fld>
            <a:endParaRPr lang="en-PH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icture Placeholder 12"/>
          <p:cNvSpPr>
            <a:spLocks noGrp="1"/>
          </p:cNvSpPr>
          <p:nvPr>
            <p:ph type="pic" idx="1"/>
          </p:nvPr>
        </p:nvSpPr>
        <p:spPr>
          <a:xfrm>
            <a:off x="2628900" y="822179"/>
            <a:ext cx="3771900" cy="48768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93E7B5-E45F-4AEF-94E1-82BEEE433D20}" type="datetimeFigureOut">
              <a:rPr lang="en-US" smtClean="0"/>
              <a:pPr/>
              <a:t>4/13/2016</a:t>
            </a:fld>
            <a:endParaRPr lang="en-P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31" name="Slide Number Placeholder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AA86DA-DA1C-433B-A4E1-63FF7BEB9DC0}" type="slidenum">
              <a:rPr lang="en-PH" smtClean="0"/>
              <a:pPr/>
              <a:t>‹#›</a:t>
            </a:fld>
            <a:endParaRPr lang="en-PH"/>
          </a:p>
        </p:txBody>
      </p:sp>
      <p:sp>
        <p:nvSpPr>
          <p:cNvPr id="17" name="Title 16"/>
          <p:cNvSpPr>
            <a:spLocks noGrp="1"/>
          </p:cNvSpPr>
          <p:nvPr>
            <p:ph type="title"/>
          </p:nvPr>
        </p:nvSpPr>
        <p:spPr>
          <a:xfrm>
            <a:off x="285750" y="6658347"/>
            <a:ext cx="4400550" cy="696384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6" name="Text Placeholder 25"/>
          <p:cNvSpPr>
            <a:spLocks noGrp="1"/>
          </p:cNvSpPr>
          <p:nvPr>
            <p:ph type="body" sz="half" idx="2"/>
          </p:nvPr>
        </p:nvSpPr>
        <p:spPr>
          <a:xfrm>
            <a:off x="285750" y="7377625"/>
            <a:ext cx="4400550" cy="1024467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93E7B5-E45F-4AEF-94E1-82BEEE433D20}" type="datetimeFigureOut">
              <a:rPr lang="en-US" smtClean="0"/>
              <a:pPr/>
              <a:t>4/13/2016</a:t>
            </a:fld>
            <a:endParaRPr lang="en-P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AA86DA-DA1C-433B-A4E1-63FF7BEB9DC0}" type="slidenum">
              <a:rPr lang="en-PH" smtClean="0"/>
              <a:pPr/>
              <a:t>‹#›</a:t>
            </a:fld>
            <a:endParaRPr lang="en-PH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143500" y="732373"/>
            <a:ext cx="1371600" cy="780203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42900" y="732373"/>
            <a:ext cx="4686300" cy="7802033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93E7B5-E45F-4AEF-94E1-82BEEE433D20}" type="datetimeFigureOut">
              <a:rPr lang="en-US" smtClean="0"/>
              <a:pPr/>
              <a:t>4/13/2016</a:t>
            </a:fld>
            <a:endParaRPr lang="en-P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AA86DA-DA1C-433B-A4E1-63FF7BEB9DC0}" type="slidenum">
              <a:rPr lang="en-PH" smtClean="0"/>
              <a:pPr/>
              <a:t>‹#›</a:t>
            </a:fld>
            <a:endParaRPr lang="en-PH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385762" y="1401202"/>
            <a:ext cx="6472238" cy="3175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idx="1"/>
          </p:nvPr>
        </p:nvSpPr>
        <p:spPr>
          <a:xfrm>
            <a:off x="228600" y="2072221"/>
            <a:ext cx="6515100" cy="6034617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1" name="Date Placeholder 10"/>
          <p:cNvSpPr>
            <a:spLocks noGrp="1"/>
          </p:cNvSpPr>
          <p:nvPr>
            <p:ph type="dt" sz="half" idx="2"/>
          </p:nvPr>
        </p:nvSpPr>
        <p:spPr>
          <a:xfrm>
            <a:off x="4857750" y="101605"/>
            <a:ext cx="1885950" cy="385233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3C93E7B5-E45F-4AEF-94E1-82BEEE433D20}" type="datetimeFigureOut">
              <a:rPr lang="en-US" smtClean="0"/>
              <a:pPr/>
              <a:t>4/13/2016</a:t>
            </a:fld>
            <a:endParaRPr lang="en-PH"/>
          </a:p>
        </p:txBody>
      </p:sp>
      <p:sp>
        <p:nvSpPr>
          <p:cNvPr id="28" name="Footer Placeholder 27"/>
          <p:cNvSpPr>
            <a:spLocks noGrp="1"/>
          </p:cNvSpPr>
          <p:nvPr>
            <p:ph type="ftr" sz="quarter" idx="3"/>
          </p:nvPr>
        </p:nvSpPr>
        <p:spPr>
          <a:xfrm>
            <a:off x="2343150" y="101605"/>
            <a:ext cx="2514600" cy="385233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endParaRPr lang="en-PH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>
          <a:xfrm>
            <a:off x="6172200" y="8636005"/>
            <a:ext cx="571500" cy="325967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69AA86DA-DA1C-433B-A4E1-63FF7BEB9DC0}" type="slidenum">
              <a:rPr lang="en-PH" smtClean="0"/>
              <a:pPr/>
              <a:t>‹#›</a:t>
            </a:fld>
            <a:endParaRPr lang="en-PH"/>
          </a:p>
        </p:txBody>
      </p:sp>
      <p:sp>
        <p:nvSpPr>
          <p:cNvPr id="10" name="Title Placeholder 9"/>
          <p:cNvSpPr>
            <a:spLocks noGrp="1"/>
          </p:cNvSpPr>
          <p:nvPr>
            <p:ph type="title"/>
          </p:nvPr>
        </p:nvSpPr>
        <p:spPr>
          <a:xfrm>
            <a:off x="228600" y="609600"/>
            <a:ext cx="6515100" cy="11176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385762" y="1401202"/>
            <a:ext cx="6472238" cy="3175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Straight Connector 11"/>
          <p:cNvSpPr>
            <a:spLocks noChangeShapeType="1"/>
          </p:cNvSpPr>
          <p:nvPr/>
        </p:nvSpPr>
        <p:spPr bwMode="auto">
          <a:xfrm>
            <a:off x="385762" y="1410653"/>
            <a:ext cx="6472238" cy="3175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PH" dirty="0" smtClean="0"/>
              <a:t>fire </a:t>
            </a:r>
            <a:r>
              <a:rPr lang="en-PH" dirty="0"/>
              <a:t>and evacuation drill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PH" dirty="0" smtClean="0"/>
              <a:t>RCBC Plaza</a:t>
            </a:r>
          </a:p>
          <a:p>
            <a:r>
              <a:rPr lang="en-PH" dirty="0" smtClean="0"/>
              <a:t>Safety Officer</a:t>
            </a:r>
            <a:endParaRPr lang="en-PH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9" name="Straight Connector 48"/>
          <p:cNvCxnSpPr/>
          <p:nvPr/>
        </p:nvCxnSpPr>
        <p:spPr>
          <a:xfrm>
            <a:off x="3821029" y="3289526"/>
            <a:ext cx="16168" cy="1797442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>
            <a:stCxn id="4" idx="2"/>
          </p:cNvCxnSpPr>
          <p:nvPr/>
        </p:nvCxnSpPr>
        <p:spPr>
          <a:xfrm flipH="1">
            <a:off x="1285185" y="1905000"/>
            <a:ext cx="690" cy="632460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203200"/>
            <a:ext cx="6172200" cy="1422400"/>
          </a:xfrm>
        </p:spPr>
        <p:txBody>
          <a:bodyPr/>
          <a:lstStyle/>
          <a:p>
            <a:r>
              <a:rPr lang="en-PH" dirty="0" smtClean="0"/>
              <a:t>Fire and evacuation Drill</a:t>
            </a:r>
            <a:endParaRPr lang="en-PH" dirty="0"/>
          </a:p>
        </p:txBody>
      </p:sp>
      <p:sp>
        <p:nvSpPr>
          <p:cNvPr id="4" name="Rectangle 3"/>
          <p:cNvSpPr/>
          <p:nvPr/>
        </p:nvSpPr>
        <p:spPr>
          <a:xfrm>
            <a:off x="590550" y="1524000"/>
            <a:ext cx="1390650" cy="381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PH" sz="1200" dirty="0" smtClean="0"/>
              <a:t>FDAS Trigger</a:t>
            </a:r>
            <a:endParaRPr lang="en-PH" sz="1200" dirty="0"/>
          </a:p>
        </p:txBody>
      </p:sp>
      <p:sp>
        <p:nvSpPr>
          <p:cNvPr id="5" name="Rectangle 4"/>
          <p:cNvSpPr/>
          <p:nvPr/>
        </p:nvSpPr>
        <p:spPr>
          <a:xfrm>
            <a:off x="609600" y="2057400"/>
            <a:ext cx="1371600" cy="4572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PH" sz="1200" dirty="0" smtClean="0"/>
              <a:t>ERT Validation</a:t>
            </a:r>
            <a:endParaRPr lang="en-PH" sz="1200" dirty="0"/>
          </a:p>
        </p:txBody>
      </p:sp>
      <p:sp>
        <p:nvSpPr>
          <p:cNvPr id="6" name="Rectangle 5"/>
          <p:cNvSpPr/>
          <p:nvPr/>
        </p:nvSpPr>
        <p:spPr>
          <a:xfrm>
            <a:off x="514350" y="6409154"/>
            <a:ext cx="1485900" cy="381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PH" sz="1200" dirty="0" smtClean="0"/>
              <a:t>Announcement</a:t>
            </a:r>
            <a:endParaRPr lang="en-PH" sz="1200" dirty="0"/>
          </a:p>
        </p:txBody>
      </p:sp>
      <p:sp>
        <p:nvSpPr>
          <p:cNvPr id="7" name="Content Placeholder 2"/>
          <p:cNvSpPr txBox="1">
            <a:spLocks/>
          </p:cNvSpPr>
          <p:nvPr/>
        </p:nvSpPr>
        <p:spPr>
          <a:xfrm>
            <a:off x="2209800" y="4292600"/>
            <a:ext cx="3565232" cy="812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1"/>
            <a:r>
              <a:rPr lang="en-US" sz="1200" i="1" dirty="0" smtClean="0"/>
              <a:t>“ </a:t>
            </a:r>
            <a:r>
              <a:rPr lang="en-US" sz="1200" i="1" dirty="0"/>
              <a:t>This is a Drill (3x) Attention (3x) An Emergency has been reported, Please standby for further instruction” (2x)</a:t>
            </a:r>
            <a:endParaRPr lang="en-PH" sz="1200" dirty="0"/>
          </a:p>
        </p:txBody>
      </p:sp>
      <p:sp>
        <p:nvSpPr>
          <p:cNvPr id="8" name="Diamond 7"/>
          <p:cNvSpPr/>
          <p:nvPr/>
        </p:nvSpPr>
        <p:spPr>
          <a:xfrm>
            <a:off x="304800" y="2667000"/>
            <a:ext cx="1905000" cy="787400"/>
          </a:xfrm>
          <a:prstGeom prst="diamon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PH" sz="1100" b="1" dirty="0" smtClean="0"/>
              <a:t>Was</a:t>
            </a:r>
            <a:r>
              <a:rPr lang="en-PH" sz="1100" b="1" dirty="0" smtClean="0"/>
              <a:t> </a:t>
            </a:r>
            <a:r>
              <a:rPr lang="en-PH" sz="1100" b="1" dirty="0" smtClean="0"/>
              <a:t>the fire </a:t>
            </a:r>
            <a:r>
              <a:rPr lang="en-PH" sz="1100" b="1" dirty="0" smtClean="0"/>
              <a:t>contained</a:t>
            </a:r>
            <a:r>
              <a:rPr lang="en-PH" sz="1100" b="1" dirty="0" smtClean="0"/>
              <a:t>?</a:t>
            </a:r>
            <a:endParaRPr lang="en-PH" sz="1100" dirty="0"/>
          </a:p>
        </p:txBody>
      </p:sp>
      <p:sp>
        <p:nvSpPr>
          <p:cNvPr id="9" name="Content Placeholder 2"/>
          <p:cNvSpPr txBox="1">
            <a:spLocks/>
          </p:cNvSpPr>
          <p:nvPr/>
        </p:nvSpPr>
        <p:spPr>
          <a:xfrm>
            <a:off x="1828800" y="1447800"/>
            <a:ext cx="2667000" cy="1727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</a:pPr>
            <a:r>
              <a:rPr lang="en-US" sz="1200" dirty="0" smtClean="0"/>
              <a:t>SD/HD/MPS triggered</a:t>
            </a:r>
          </a:p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</a:pPr>
            <a:endParaRPr lang="en-US" sz="1200" dirty="0"/>
          </a:p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</a:pPr>
            <a:r>
              <a:rPr lang="en-US" sz="1200" dirty="0" smtClean="0"/>
              <a:t>Simultaneous activity internally to validate source of the alarm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2141684" y="2754514"/>
            <a:ext cx="59343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PH" sz="1600" b="1" dirty="0" smtClean="0"/>
              <a:t>YES</a:t>
            </a:r>
            <a:endParaRPr lang="en-PH" sz="1600" b="1" dirty="0"/>
          </a:p>
        </p:txBody>
      </p:sp>
      <p:sp>
        <p:nvSpPr>
          <p:cNvPr id="11" name="TextBox 10"/>
          <p:cNvSpPr txBox="1"/>
          <p:nvPr/>
        </p:nvSpPr>
        <p:spPr>
          <a:xfrm>
            <a:off x="1295400" y="4419600"/>
            <a:ext cx="49244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PH" sz="1600" b="1" dirty="0" smtClean="0"/>
              <a:t>NO</a:t>
            </a:r>
            <a:endParaRPr lang="en-PH" sz="1600" b="1" dirty="0"/>
          </a:p>
        </p:txBody>
      </p:sp>
      <p:sp>
        <p:nvSpPr>
          <p:cNvPr id="12" name="Content Placeholder 2"/>
          <p:cNvSpPr txBox="1">
            <a:spLocks/>
          </p:cNvSpPr>
          <p:nvPr/>
        </p:nvSpPr>
        <p:spPr>
          <a:xfrm>
            <a:off x="2412332" y="6035116"/>
            <a:ext cx="4381500" cy="609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>
              <a:spcBef>
                <a:spcPct val="20000"/>
              </a:spcBef>
            </a:pPr>
            <a:r>
              <a:rPr lang="en-US" sz="1200" i="1" dirty="0" smtClean="0"/>
              <a:t>“</a:t>
            </a:r>
            <a:r>
              <a:rPr lang="en-US" sz="1200" i="1" dirty="0"/>
              <a:t>This is a Drill (3x</a:t>
            </a:r>
            <a:r>
              <a:rPr lang="en-US" sz="1200" i="1" dirty="0" smtClean="0"/>
              <a:t>)…” Trigger </a:t>
            </a:r>
            <a:r>
              <a:rPr lang="en-US" sz="1200" i="1" dirty="0"/>
              <a:t>the pre-recorded emergency announcement instructing to evacuate the </a:t>
            </a:r>
            <a:r>
              <a:rPr lang="en-US" sz="1200" i="1" dirty="0" smtClean="0"/>
              <a:t>building</a:t>
            </a:r>
            <a:r>
              <a:rPr lang="en-US" sz="1200" i="1" dirty="0"/>
              <a:t>.</a:t>
            </a:r>
            <a:endParaRPr kumimoji="0" lang="en-PH" sz="120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533400" y="7188200"/>
            <a:ext cx="1485900" cy="381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PH" sz="1200" dirty="0" smtClean="0"/>
              <a:t>Evacuation Commence</a:t>
            </a:r>
            <a:endParaRPr lang="en-PH" sz="1200" dirty="0"/>
          </a:p>
        </p:txBody>
      </p:sp>
      <p:sp>
        <p:nvSpPr>
          <p:cNvPr id="16" name="Rectangle 15"/>
          <p:cNvSpPr/>
          <p:nvPr/>
        </p:nvSpPr>
        <p:spPr>
          <a:xfrm>
            <a:off x="2895600" y="2819400"/>
            <a:ext cx="1371600" cy="4826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PH" sz="1200" dirty="0" smtClean="0"/>
              <a:t>Remain in the building</a:t>
            </a:r>
            <a:endParaRPr lang="en-PH" sz="1200" dirty="0"/>
          </a:p>
        </p:txBody>
      </p:sp>
      <p:sp>
        <p:nvSpPr>
          <p:cNvPr id="17" name="Rectangle 16"/>
          <p:cNvSpPr/>
          <p:nvPr/>
        </p:nvSpPr>
        <p:spPr>
          <a:xfrm>
            <a:off x="533400" y="5872996"/>
            <a:ext cx="1485900" cy="381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PH" sz="1200" dirty="0" smtClean="0"/>
              <a:t>General Alarm</a:t>
            </a:r>
            <a:endParaRPr lang="en-PH" sz="1200" dirty="0"/>
          </a:p>
        </p:txBody>
      </p:sp>
      <p:cxnSp>
        <p:nvCxnSpPr>
          <p:cNvPr id="22" name="Straight Connector 21"/>
          <p:cNvCxnSpPr>
            <a:stCxn id="8" idx="3"/>
            <a:endCxn id="16" idx="1"/>
          </p:cNvCxnSpPr>
          <p:nvPr/>
        </p:nvCxnSpPr>
        <p:spPr>
          <a:xfrm>
            <a:off x="2209800" y="3060700"/>
            <a:ext cx="685800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Content Placeholder 2"/>
          <p:cNvSpPr txBox="1">
            <a:spLocks/>
          </p:cNvSpPr>
          <p:nvPr/>
        </p:nvSpPr>
        <p:spPr>
          <a:xfrm>
            <a:off x="2805174" y="6515100"/>
            <a:ext cx="4495800" cy="2108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</a:pPr>
            <a:r>
              <a:rPr kumimoji="0" lang="en-US" sz="1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Opening of all emergency exit doors</a:t>
            </a:r>
          </a:p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</a:pPr>
            <a:r>
              <a:rPr lang="en-US" sz="1200" dirty="0" smtClean="0"/>
              <a:t>Homing of all elevators</a:t>
            </a:r>
          </a:p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</a:pPr>
            <a:r>
              <a:rPr kumimoji="0" lang="en-US" sz="1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Halt</a:t>
            </a:r>
            <a:r>
              <a:rPr kumimoji="0" lang="en-US" sz="12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entry to Car Access/Basement Parking</a:t>
            </a:r>
            <a:endParaRPr kumimoji="0" lang="en-US" sz="1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</a:pPr>
            <a:r>
              <a:rPr kumimoji="0" lang="en-US" sz="1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Rescue</a:t>
            </a:r>
            <a:r>
              <a:rPr kumimoji="0" lang="en-US" sz="12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of persons who need assistance, </a:t>
            </a:r>
          </a:p>
          <a:p>
            <a:pPr marL="800100" lvl="1" indent="-342900">
              <a:spcBef>
                <a:spcPct val="20000"/>
              </a:spcBef>
              <a:buFont typeface="Arial" pitchFamily="34" charset="0"/>
              <a:buChar char="•"/>
            </a:pPr>
            <a:r>
              <a:rPr kumimoji="0" lang="en-US" sz="12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PWD, injured, pregnant</a:t>
            </a:r>
          </a:p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</a:pPr>
            <a:r>
              <a:rPr kumimoji="0" lang="en-US" sz="1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Activation of SEF &amp; SPF</a:t>
            </a:r>
          </a:p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</a:pPr>
            <a:r>
              <a:rPr lang="en-US" sz="1200" dirty="0" smtClean="0"/>
              <a:t>Continuous </a:t>
            </a:r>
            <a:r>
              <a:rPr lang="en-US" sz="1200" dirty="0" smtClean="0"/>
              <a:t>sounding of siren/alarm</a:t>
            </a:r>
          </a:p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</a:pPr>
            <a:r>
              <a:rPr lang="en-US" sz="1200" dirty="0" smtClean="0"/>
              <a:t>Visitors </a:t>
            </a:r>
            <a:r>
              <a:rPr lang="en-US" sz="1200" dirty="0" smtClean="0"/>
              <a:t>to remain </a:t>
            </a:r>
            <a:r>
              <a:rPr lang="en-US" sz="1200" dirty="0" smtClean="0"/>
              <a:t>at the basement </a:t>
            </a:r>
            <a:r>
              <a:rPr lang="en-US" sz="1200" dirty="0" smtClean="0"/>
              <a:t>elevator lobbies</a:t>
            </a:r>
            <a:endParaRPr lang="en-US" sz="1200" dirty="0" smtClean="0"/>
          </a:p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</a:pPr>
            <a:r>
              <a:rPr kumimoji="0" lang="en-US" sz="1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Traffic assistance</a:t>
            </a:r>
            <a:r>
              <a:rPr kumimoji="0" lang="en-US" sz="12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from LGU </a:t>
            </a:r>
            <a:r>
              <a:rPr kumimoji="0" lang="en-US" sz="1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enforcers</a:t>
            </a:r>
          </a:p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</a:pPr>
            <a:endParaRPr kumimoji="0" lang="en-PH" sz="1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</a:pPr>
            <a:endParaRPr kumimoji="0" lang="en-PH" sz="1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8" name="Content Placeholder 2"/>
          <p:cNvSpPr txBox="1">
            <a:spLocks/>
          </p:cNvSpPr>
          <p:nvPr/>
        </p:nvSpPr>
        <p:spPr>
          <a:xfrm>
            <a:off x="4495800" y="1318177"/>
            <a:ext cx="2362200" cy="462542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</a:pPr>
            <a:endParaRPr kumimoji="0" lang="en-US" sz="1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indent="-342900">
              <a:spcBef>
                <a:spcPct val="20000"/>
              </a:spcBef>
              <a:buFont typeface="Arial" pitchFamily="34" charset="0"/>
              <a:buChar char="•"/>
            </a:pPr>
            <a:r>
              <a:rPr lang="en-US" sz="1200" dirty="0" smtClean="0"/>
              <a:t>Internal coordination between PMO ERT</a:t>
            </a:r>
          </a:p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</a:pPr>
            <a:r>
              <a:rPr lang="en-US" sz="1200" dirty="0" smtClean="0"/>
              <a:t>ERT mobilization of 1</a:t>
            </a:r>
            <a:r>
              <a:rPr lang="en-US" sz="1200" baseline="30000" dirty="0" smtClean="0"/>
              <a:t>st</a:t>
            </a:r>
            <a:r>
              <a:rPr lang="en-US" sz="1200" dirty="0" smtClean="0"/>
              <a:t> responder</a:t>
            </a:r>
          </a:p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</a:pPr>
            <a:r>
              <a:rPr kumimoji="0" lang="en-US" sz="1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Ayala perimeter guard proceed to BFP and standby for further announcement</a:t>
            </a:r>
          </a:p>
          <a:p>
            <a:pPr lvl="0">
              <a:spcBef>
                <a:spcPct val="20000"/>
              </a:spcBef>
            </a:pPr>
            <a:endParaRPr kumimoji="0" lang="en-PH" sz="1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lvl="0">
              <a:spcBef>
                <a:spcPct val="20000"/>
              </a:spcBef>
            </a:pPr>
            <a:endParaRPr lang="en-PH" sz="1200" dirty="0" smtClean="0"/>
          </a:p>
          <a:p>
            <a:pPr lvl="0">
              <a:spcBef>
                <a:spcPct val="20000"/>
              </a:spcBef>
            </a:pPr>
            <a:endParaRPr kumimoji="0" lang="en-PH" sz="1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</a:pPr>
            <a:r>
              <a:rPr lang="en-PH" sz="1200" dirty="0" smtClean="0"/>
              <a:t>Raise alarm to next level -- Voice over instructions</a:t>
            </a:r>
          </a:p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</a:pPr>
            <a:endParaRPr lang="en-PH" sz="1200" dirty="0" smtClean="0"/>
          </a:p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</a:pPr>
            <a:endParaRPr lang="en-PH" sz="1200" dirty="0" smtClean="0"/>
          </a:p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</a:pPr>
            <a:endParaRPr lang="en-PH" sz="1200" dirty="0" smtClean="0"/>
          </a:p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</a:pPr>
            <a:endParaRPr lang="en-PH" sz="1200" dirty="0"/>
          </a:p>
          <a:p>
            <a:pPr marL="342900" indent="-342900">
              <a:spcBef>
                <a:spcPct val="20000"/>
              </a:spcBef>
              <a:buFont typeface="Arial" pitchFamily="34" charset="0"/>
              <a:buChar char="•"/>
            </a:pPr>
            <a:r>
              <a:rPr lang="en-PH" sz="1200" dirty="0"/>
              <a:t>Raise alarm to next level -- Voice over instructions</a:t>
            </a:r>
          </a:p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</a:pPr>
            <a:endParaRPr lang="en-PH" sz="1200" dirty="0" smtClean="0"/>
          </a:p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</a:pPr>
            <a:endParaRPr kumimoji="0" lang="en-PH" sz="1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</a:pPr>
            <a:endParaRPr kumimoji="0" lang="en-PH" sz="1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3" name="Content Placeholder 2"/>
          <p:cNvSpPr txBox="1">
            <a:spLocks/>
          </p:cNvSpPr>
          <p:nvPr/>
        </p:nvSpPr>
        <p:spPr>
          <a:xfrm>
            <a:off x="2156008" y="4038586"/>
            <a:ext cx="2559368" cy="45721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1"/>
            <a:r>
              <a:rPr lang="en-US" sz="1400" dirty="0" smtClean="0"/>
              <a:t>Gives announcement: </a:t>
            </a:r>
            <a:endParaRPr lang="en-PH" dirty="0"/>
          </a:p>
        </p:txBody>
      </p:sp>
      <p:sp>
        <p:nvSpPr>
          <p:cNvPr id="34" name="Content Placeholder 2"/>
          <p:cNvSpPr txBox="1">
            <a:spLocks/>
          </p:cNvSpPr>
          <p:nvPr/>
        </p:nvSpPr>
        <p:spPr>
          <a:xfrm>
            <a:off x="2438400" y="5743039"/>
            <a:ext cx="4800600" cy="42603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>
              <a:spcBef>
                <a:spcPct val="20000"/>
              </a:spcBef>
            </a:pPr>
            <a:r>
              <a:rPr kumimoji="0" lang="en-US" sz="1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Trigger General</a:t>
            </a:r>
            <a:r>
              <a:rPr kumimoji="0" lang="en-US" sz="14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Alarm to </a:t>
            </a:r>
            <a:r>
              <a:rPr kumimoji="0" lang="en-US" sz="14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alert all building occupants</a:t>
            </a:r>
          </a:p>
        </p:txBody>
      </p:sp>
      <p:sp>
        <p:nvSpPr>
          <p:cNvPr id="31" name="Diamond 30"/>
          <p:cNvSpPr/>
          <p:nvPr/>
        </p:nvSpPr>
        <p:spPr>
          <a:xfrm>
            <a:off x="304800" y="3683000"/>
            <a:ext cx="1895976" cy="787400"/>
          </a:xfrm>
          <a:prstGeom prst="diamon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PH" sz="1100" b="1" dirty="0" smtClean="0"/>
              <a:t>Was the fire </a:t>
            </a:r>
            <a:r>
              <a:rPr lang="en-PH" sz="1100" b="1" dirty="0" smtClean="0"/>
              <a:t>contained?</a:t>
            </a:r>
            <a:endParaRPr lang="en-PH" sz="1100" dirty="0"/>
          </a:p>
        </p:txBody>
      </p:sp>
      <p:sp>
        <p:nvSpPr>
          <p:cNvPr id="36" name="TextBox 35"/>
          <p:cNvSpPr txBox="1"/>
          <p:nvPr/>
        </p:nvSpPr>
        <p:spPr>
          <a:xfrm>
            <a:off x="1356835" y="3400842"/>
            <a:ext cx="49244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PH" sz="1600" b="1" dirty="0" smtClean="0"/>
              <a:t>NO</a:t>
            </a:r>
            <a:endParaRPr lang="en-PH" sz="1600" b="1" dirty="0"/>
          </a:p>
        </p:txBody>
      </p:sp>
      <p:sp>
        <p:nvSpPr>
          <p:cNvPr id="37" name="TextBox 36"/>
          <p:cNvSpPr txBox="1"/>
          <p:nvPr/>
        </p:nvSpPr>
        <p:spPr>
          <a:xfrm>
            <a:off x="2133600" y="3810000"/>
            <a:ext cx="59343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PH" sz="1600" b="1" dirty="0" smtClean="0"/>
              <a:t>YES</a:t>
            </a:r>
            <a:endParaRPr lang="en-PH" sz="1600" b="1" dirty="0"/>
          </a:p>
        </p:txBody>
      </p:sp>
      <p:cxnSp>
        <p:nvCxnSpPr>
          <p:cNvPr id="39" name="Straight Connector 38"/>
          <p:cNvCxnSpPr>
            <a:stCxn id="31" idx="3"/>
          </p:cNvCxnSpPr>
          <p:nvPr/>
        </p:nvCxnSpPr>
        <p:spPr>
          <a:xfrm flipV="1">
            <a:off x="2200776" y="4070185"/>
            <a:ext cx="1380624" cy="6515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Connector 39"/>
          <p:cNvCxnSpPr>
            <a:stCxn id="16" idx="2"/>
          </p:cNvCxnSpPr>
          <p:nvPr/>
        </p:nvCxnSpPr>
        <p:spPr>
          <a:xfrm>
            <a:off x="3581400" y="3302000"/>
            <a:ext cx="16168" cy="77470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TextBox 42"/>
          <p:cNvSpPr txBox="1"/>
          <p:nvPr/>
        </p:nvSpPr>
        <p:spPr>
          <a:xfrm>
            <a:off x="1305752" y="5429868"/>
            <a:ext cx="49244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PH" sz="1600" b="1" dirty="0" smtClean="0"/>
              <a:t>NO</a:t>
            </a:r>
            <a:endParaRPr lang="en-PH" sz="1600" b="1" dirty="0"/>
          </a:p>
        </p:txBody>
      </p:sp>
      <p:sp>
        <p:nvSpPr>
          <p:cNvPr id="44" name="Diamond 43"/>
          <p:cNvSpPr/>
          <p:nvPr/>
        </p:nvSpPr>
        <p:spPr>
          <a:xfrm>
            <a:off x="315152" y="4693268"/>
            <a:ext cx="1895976" cy="787400"/>
          </a:xfrm>
          <a:prstGeom prst="diamon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PH" sz="1100" b="1" dirty="0" smtClean="0"/>
              <a:t>Was the </a:t>
            </a:r>
            <a:r>
              <a:rPr lang="en-PH" sz="1100" b="1" dirty="0" smtClean="0"/>
              <a:t>fire </a:t>
            </a:r>
            <a:r>
              <a:rPr lang="en-PH" sz="1100" b="1" dirty="0" smtClean="0"/>
              <a:t>contained</a:t>
            </a:r>
            <a:r>
              <a:rPr lang="en-PH" sz="1100" b="1" dirty="0" smtClean="0"/>
              <a:t>?</a:t>
            </a:r>
            <a:endParaRPr lang="en-PH" sz="1100" dirty="0"/>
          </a:p>
        </p:txBody>
      </p:sp>
      <p:sp>
        <p:nvSpPr>
          <p:cNvPr id="45" name="TextBox 44"/>
          <p:cNvSpPr txBox="1"/>
          <p:nvPr/>
        </p:nvSpPr>
        <p:spPr>
          <a:xfrm>
            <a:off x="2129915" y="4761741"/>
            <a:ext cx="59343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PH" sz="1600" b="1" dirty="0" smtClean="0"/>
              <a:t>YES</a:t>
            </a:r>
            <a:endParaRPr lang="en-PH" sz="1600" b="1" dirty="0"/>
          </a:p>
        </p:txBody>
      </p:sp>
      <p:cxnSp>
        <p:nvCxnSpPr>
          <p:cNvPr id="46" name="Straight Connector 45"/>
          <p:cNvCxnSpPr>
            <a:stCxn id="44" idx="3"/>
          </p:cNvCxnSpPr>
          <p:nvPr/>
        </p:nvCxnSpPr>
        <p:spPr>
          <a:xfrm flipV="1">
            <a:off x="2211128" y="5067294"/>
            <a:ext cx="1626069" cy="19674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3" name="Oval 52"/>
          <p:cNvSpPr/>
          <p:nvPr/>
        </p:nvSpPr>
        <p:spPr>
          <a:xfrm>
            <a:off x="990600" y="8229600"/>
            <a:ext cx="474821" cy="3937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PH" dirty="0" smtClean="0"/>
              <a:t>A</a:t>
            </a:r>
            <a:endParaRPr lang="en-PH" dirty="0"/>
          </a:p>
        </p:txBody>
      </p:sp>
    </p:spTree>
    <p:extLst>
      <p:ext uri="{BB962C8B-B14F-4D97-AF65-F5344CB8AC3E}">
        <p14:creationId xmlns:p14="http://schemas.microsoft.com/office/powerpoint/2010/main" val="13696467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9" name="Straight Connector 18"/>
          <p:cNvCxnSpPr>
            <a:stCxn id="38" idx="4"/>
            <a:endCxn id="30" idx="2"/>
          </p:cNvCxnSpPr>
          <p:nvPr/>
        </p:nvCxnSpPr>
        <p:spPr>
          <a:xfrm>
            <a:off x="1295400" y="2101850"/>
            <a:ext cx="0" cy="264795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203200"/>
            <a:ext cx="6172200" cy="1422400"/>
          </a:xfrm>
        </p:spPr>
        <p:txBody>
          <a:bodyPr/>
          <a:lstStyle/>
          <a:p>
            <a:r>
              <a:rPr lang="en-PH" dirty="0" smtClean="0"/>
              <a:t>Fire and evacuation Drill</a:t>
            </a:r>
            <a:endParaRPr lang="en-PH" dirty="0"/>
          </a:p>
        </p:txBody>
      </p:sp>
      <p:sp>
        <p:nvSpPr>
          <p:cNvPr id="25" name="Rectangle 24"/>
          <p:cNvSpPr/>
          <p:nvPr/>
        </p:nvSpPr>
        <p:spPr>
          <a:xfrm>
            <a:off x="552450" y="2362200"/>
            <a:ext cx="1447800" cy="533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PH" sz="1200" dirty="0" smtClean="0"/>
              <a:t>Convene at the Evacuation Sites</a:t>
            </a:r>
            <a:endParaRPr lang="en-PH" sz="1200" dirty="0"/>
          </a:p>
        </p:txBody>
      </p:sp>
      <p:sp>
        <p:nvSpPr>
          <p:cNvPr id="26" name="Content Placeholder 2"/>
          <p:cNvSpPr txBox="1">
            <a:spLocks/>
          </p:cNvSpPr>
          <p:nvPr/>
        </p:nvSpPr>
        <p:spPr>
          <a:xfrm>
            <a:off x="3176545" y="2057400"/>
            <a:ext cx="3529055" cy="23780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</a:pPr>
            <a:r>
              <a:rPr kumimoji="0" lang="en-US" sz="1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Activation of SEF &amp; SPF</a:t>
            </a:r>
          </a:p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</a:pPr>
            <a:r>
              <a:rPr lang="en-US" sz="1200" dirty="0" err="1" smtClean="0"/>
              <a:t>Continuos</a:t>
            </a:r>
            <a:r>
              <a:rPr lang="en-US" sz="1200" dirty="0" smtClean="0"/>
              <a:t> sounding of siren/alarm</a:t>
            </a:r>
          </a:p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</a:pPr>
            <a:r>
              <a:rPr lang="en-US" sz="1200" dirty="0" smtClean="0"/>
              <a:t>Visitors </a:t>
            </a:r>
            <a:r>
              <a:rPr lang="en-US" sz="1200" dirty="0" smtClean="0"/>
              <a:t>to </a:t>
            </a:r>
            <a:r>
              <a:rPr lang="en-US" sz="1200" dirty="0" smtClean="0"/>
              <a:t>remain at the basement level </a:t>
            </a:r>
            <a:r>
              <a:rPr lang="en-US" sz="1200" dirty="0" smtClean="0"/>
              <a:t>elevator lobby</a:t>
            </a:r>
            <a:endParaRPr lang="en-US" sz="1200" dirty="0" smtClean="0"/>
          </a:p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</a:pPr>
            <a:r>
              <a:rPr kumimoji="0" lang="en-US" sz="1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Traffic assistance</a:t>
            </a:r>
            <a:r>
              <a:rPr kumimoji="0" lang="en-US" sz="12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from LGU </a:t>
            </a:r>
            <a:r>
              <a:rPr kumimoji="0" lang="en-US" sz="1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enforcers</a:t>
            </a:r>
          </a:p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</a:pPr>
            <a:r>
              <a:rPr lang="en-US" sz="1200" dirty="0" err="1" smtClean="0"/>
              <a:t>Headcounting</a:t>
            </a:r>
            <a:r>
              <a:rPr lang="en-US" sz="1200" dirty="0"/>
              <a:t> </a:t>
            </a:r>
            <a:r>
              <a:rPr lang="en-US" sz="1200" dirty="0" smtClean="0"/>
              <a:t>of Tenants</a:t>
            </a:r>
            <a:endParaRPr lang="en-US" sz="1200" dirty="0" smtClean="0"/>
          </a:p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</a:pPr>
            <a:r>
              <a:rPr kumimoji="0" lang="en-US" sz="1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Close</a:t>
            </a:r>
            <a:r>
              <a:rPr kumimoji="0" lang="en-US" sz="12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coordination with PMO Fire Brigade Team – Endorse Color Coded Info Sheet</a:t>
            </a:r>
            <a:endParaRPr kumimoji="0" lang="en-US" sz="1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</a:pPr>
            <a:endParaRPr kumimoji="0" lang="en-PH" sz="1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</a:pPr>
            <a:endParaRPr kumimoji="0" lang="en-PH" sz="1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9" name="Diamond 28"/>
          <p:cNvSpPr/>
          <p:nvPr/>
        </p:nvSpPr>
        <p:spPr>
          <a:xfrm>
            <a:off x="228600" y="3124200"/>
            <a:ext cx="2209800" cy="965200"/>
          </a:xfrm>
          <a:prstGeom prst="diamon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PH" sz="1100" b="1" dirty="0" smtClean="0"/>
              <a:t>BFP orders Fire out?</a:t>
            </a:r>
            <a:endParaRPr lang="en-PH" sz="1100" dirty="0"/>
          </a:p>
        </p:txBody>
      </p:sp>
      <p:sp>
        <p:nvSpPr>
          <p:cNvPr id="30" name="Rectangle 29"/>
          <p:cNvSpPr/>
          <p:nvPr/>
        </p:nvSpPr>
        <p:spPr>
          <a:xfrm>
            <a:off x="609600" y="4343400"/>
            <a:ext cx="1371600" cy="406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PH" sz="1200" dirty="0" smtClean="0"/>
              <a:t>Back to the building process</a:t>
            </a:r>
            <a:endParaRPr lang="en-PH" sz="1200" dirty="0"/>
          </a:p>
        </p:txBody>
      </p:sp>
      <p:cxnSp>
        <p:nvCxnSpPr>
          <p:cNvPr id="23" name="Straight Connector 22"/>
          <p:cNvCxnSpPr/>
          <p:nvPr/>
        </p:nvCxnSpPr>
        <p:spPr>
          <a:xfrm>
            <a:off x="2438400" y="3581400"/>
            <a:ext cx="685800" cy="1588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Box 23"/>
          <p:cNvSpPr txBox="1"/>
          <p:nvPr/>
        </p:nvSpPr>
        <p:spPr>
          <a:xfrm>
            <a:off x="2479357" y="3547646"/>
            <a:ext cx="49244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PH" sz="1600" b="1" dirty="0" smtClean="0"/>
              <a:t>NO</a:t>
            </a:r>
            <a:endParaRPr lang="en-PH" sz="1600" b="1" dirty="0"/>
          </a:p>
        </p:txBody>
      </p:sp>
      <p:sp>
        <p:nvSpPr>
          <p:cNvPr id="27" name="TextBox 26"/>
          <p:cNvSpPr txBox="1"/>
          <p:nvPr/>
        </p:nvSpPr>
        <p:spPr>
          <a:xfrm>
            <a:off x="1447800" y="3962400"/>
            <a:ext cx="59343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PH" sz="1600" b="1" dirty="0" smtClean="0"/>
              <a:t>YES</a:t>
            </a:r>
            <a:endParaRPr lang="en-PH" sz="1600" b="1" dirty="0"/>
          </a:p>
        </p:txBody>
      </p:sp>
      <p:cxnSp>
        <p:nvCxnSpPr>
          <p:cNvPr id="32" name="Straight Connector 31"/>
          <p:cNvCxnSpPr/>
          <p:nvPr/>
        </p:nvCxnSpPr>
        <p:spPr>
          <a:xfrm rot="5400000" flipH="1" flipV="1">
            <a:off x="2628900" y="3085306"/>
            <a:ext cx="990600" cy="1588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/>
          <p:cNvCxnSpPr/>
          <p:nvPr/>
        </p:nvCxnSpPr>
        <p:spPr>
          <a:xfrm rot="10800000">
            <a:off x="1981200" y="2590800"/>
            <a:ext cx="1143000" cy="1588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Oval 37"/>
          <p:cNvSpPr/>
          <p:nvPr/>
        </p:nvSpPr>
        <p:spPr>
          <a:xfrm>
            <a:off x="1057989" y="1708150"/>
            <a:ext cx="474821" cy="3937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PH" dirty="0" smtClean="0"/>
              <a:t>A</a:t>
            </a:r>
            <a:endParaRPr lang="en-PH" dirty="0"/>
          </a:p>
        </p:txBody>
      </p:sp>
      <p:sp>
        <p:nvSpPr>
          <p:cNvPr id="41" name="Content Placeholder 2"/>
          <p:cNvSpPr txBox="1">
            <a:spLocks/>
          </p:cNvSpPr>
          <p:nvPr/>
        </p:nvSpPr>
        <p:spPr>
          <a:xfrm>
            <a:off x="3184566" y="4114800"/>
            <a:ext cx="3529055" cy="3124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>
              <a:spcBef>
                <a:spcPct val="20000"/>
              </a:spcBef>
            </a:pPr>
            <a:r>
              <a:rPr kumimoji="0" lang="en-US" sz="1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Return to Building</a:t>
            </a:r>
          </a:p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</a:pPr>
            <a:r>
              <a:rPr kumimoji="0" lang="en-US" sz="1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Fire Exit Cleared indication</a:t>
            </a:r>
          </a:p>
          <a:p>
            <a:pPr marL="800100" lvl="1" indent="-342900">
              <a:spcBef>
                <a:spcPct val="20000"/>
              </a:spcBef>
              <a:buFont typeface="Arial" pitchFamily="34" charset="0"/>
              <a:buChar char="•"/>
            </a:pPr>
            <a:r>
              <a:rPr kumimoji="0" lang="en-US" sz="1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Orange Flag – Tower 1</a:t>
            </a:r>
          </a:p>
          <a:p>
            <a:pPr marL="800100" lvl="1" indent="-342900">
              <a:spcBef>
                <a:spcPct val="20000"/>
              </a:spcBef>
              <a:buFont typeface="Arial" pitchFamily="34" charset="0"/>
              <a:buChar char="•"/>
            </a:pPr>
            <a:r>
              <a:rPr lang="en-US" sz="1200" dirty="0" smtClean="0"/>
              <a:t>Yellow Flag – Tower 2</a:t>
            </a:r>
            <a:endParaRPr kumimoji="0" lang="en-US" sz="1200" b="0" i="0" u="none" strike="noStrike" kern="1200" cap="none" spc="0" normalizeH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</a:pPr>
            <a:r>
              <a:rPr kumimoji="0" lang="en-US" sz="1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Marine fog horn will sound to call attention of those personnel</a:t>
            </a:r>
            <a:r>
              <a:rPr kumimoji="0" lang="en-US" sz="12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in the evacuation areas</a:t>
            </a:r>
            <a:endParaRPr kumimoji="0" lang="en-US" sz="1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</a:pPr>
            <a:r>
              <a:rPr kumimoji="0" lang="en-US" sz="1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Green flag as indication to prepare to return to building</a:t>
            </a:r>
          </a:p>
          <a:p>
            <a:pPr marL="800100" lvl="1" indent="-342900">
              <a:spcBef>
                <a:spcPct val="20000"/>
              </a:spcBef>
              <a:buFont typeface="Arial" pitchFamily="34" charset="0"/>
              <a:buChar char="•"/>
            </a:pPr>
            <a:r>
              <a:rPr lang="en-US" sz="1200" dirty="0" smtClean="0"/>
              <a:t>B: Bravo, C:Charlie at </a:t>
            </a:r>
            <a:r>
              <a:rPr lang="en-US" sz="1200" dirty="0" err="1" smtClean="0"/>
              <a:t>Buendia</a:t>
            </a:r>
            <a:r>
              <a:rPr lang="en-US" sz="1200" dirty="0" smtClean="0"/>
              <a:t> side</a:t>
            </a:r>
          </a:p>
          <a:p>
            <a:pPr marL="800100" lvl="1" indent="-342900">
              <a:spcBef>
                <a:spcPct val="20000"/>
              </a:spcBef>
              <a:buFont typeface="Arial" pitchFamily="34" charset="0"/>
              <a:buChar char="•"/>
            </a:pPr>
            <a:r>
              <a:rPr kumimoji="0" lang="en-US" sz="1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D: Delta, E:Echo at Ayala side</a:t>
            </a:r>
          </a:p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</a:pPr>
            <a:endParaRPr kumimoji="0" lang="en-PH" sz="1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</a:pPr>
            <a:endParaRPr kumimoji="0" lang="en-PH" sz="1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303162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n-PH" dirty="0" smtClean="0"/>
              <a:t>Thank you for your attention</a:t>
            </a:r>
            <a:endParaRPr lang="en-PH" dirty="0"/>
          </a:p>
        </p:txBody>
      </p:sp>
    </p:spTree>
    <p:extLst>
      <p:ext uri="{BB962C8B-B14F-4D97-AF65-F5344CB8AC3E}">
        <p14:creationId xmlns:p14="http://schemas.microsoft.com/office/powerpoint/2010/main" val="8338238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Trek">
  <a:themeElements>
    <a:clrScheme name="Trek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Trek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Trek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0</TotalTime>
  <Words>330</Words>
  <Application>Microsoft Office PowerPoint</Application>
  <PresentationFormat>On-screen Show (4:3)</PresentationFormat>
  <Paragraphs>74</Paragraphs>
  <Slides>4</Slides>
  <Notes>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5" baseType="lpstr">
      <vt:lpstr>Trek</vt:lpstr>
      <vt:lpstr>fire and evacuation drill</vt:lpstr>
      <vt:lpstr>Fire and evacuation Drill</vt:lpstr>
      <vt:lpstr>Fire and evacuation Drill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/>
  <cp:lastModifiedBy/>
  <cp:revision>73</cp:revision>
  <dcterms:created xsi:type="dcterms:W3CDTF">2015-04-24T06:54:58Z</dcterms:created>
  <dcterms:modified xsi:type="dcterms:W3CDTF">2016-04-13T08:39:34Z</dcterms:modified>
</cp:coreProperties>
</file>